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3" r:id="rId2"/>
    <p:sldId id="430" r:id="rId3"/>
    <p:sldId id="462" r:id="rId4"/>
    <p:sldId id="463" r:id="rId5"/>
    <p:sldId id="461" r:id="rId6"/>
    <p:sldId id="464" r:id="rId7"/>
    <p:sldId id="431" r:id="rId8"/>
    <p:sldId id="466" r:id="rId9"/>
    <p:sldId id="468" r:id="rId10"/>
    <p:sldId id="467" r:id="rId11"/>
    <p:sldId id="469" r:id="rId12"/>
    <p:sldId id="441" r:id="rId13"/>
    <p:sldId id="442" r:id="rId14"/>
    <p:sldId id="465" r:id="rId15"/>
    <p:sldId id="433" r:id="rId16"/>
    <p:sldId id="470" r:id="rId17"/>
    <p:sldId id="471" r:id="rId18"/>
    <p:sldId id="473" r:id="rId19"/>
    <p:sldId id="472" r:id="rId20"/>
    <p:sldId id="475" r:id="rId2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51" autoAdjust="0"/>
    <p:restoredTop sz="99799" autoAdjust="0"/>
  </p:normalViewPr>
  <p:slideViewPr>
    <p:cSldViewPr snapToGrid="0" snapToObjects="1">
      <p:cViewPr varScale="1">
        <p:scale>
          <a:sx n="78" d="100"/>
          <a:sy n="78" d="100"/>
        </p:scale>
        <p:origin x="88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>
              <a:defRPr sz="2800" b="1" i="0" u="none" strike="noStrike">
                <a:solidFill>
                  <a:srgbClr val="3B3936"/>
                </a:solidFill>
                <a:effectLst/>
                <a:latin typeface="Calibri"/>
              </a:defRPr>
            </a:pPr>
            <a:r>
              <a:rPr lang="es-ES" sz="2800" b="1" i="0" u="none" strike="noStrike">
                <a:solidFill>
                  <a:srgbClr val="3B3936"/>
                </a:solidFill>
                <a:effectLst/>
                <a:latin typeface="Calibri"/>
              </a:rPr>
              <a:t>VARIACIÓN NOMINAL PEF 2016 - PPEF 2017</a:t>
            </a:r>
          </a:p>
        </c:rich>
      </c:tx>
      <c:layout>
        <c:manualLayout>
          <c:xMode val="edge"/>
          <c:yMode val="edge"/>
          <c:x val="0.13022400000000001"/>
          <c:y val="5.0000000000000001E-3"/>
          <c:w val="0.73955099999999996"/>
          <c:h val="0.156115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6381699999999999"/>
          <c:y val="0.156115"/>
          <c:w val="0.83567100000000005"/>
          <c:h val="0.736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</c:strRef>
          </c:tx>
          <c:spPr>
            <a:gradFill flip="none" rotWithShape="1">
              <a:gsLst>
                <a:gs pos="0">
                  <a:srgbClr val="1E3D63"/>
                </a:gs>
                <a:gs pos="50000">
                  <a:srgbClr val="3C7AC4"/>
                </a:gs>
                <a:gs pos="100000">
                  <a:srgbClr val="4B99F6"/>
                </a:gs>
              </a:gsLst>
              <a:lin ang="16200000" scaled="0"/>
            </a:gradFill>
            <a:ln w="9525" cap="flat">
              <a:solidFill>
                <a:srgbClr val="4F81BD"/>
              </a:solidFill>
              <a:prstDash val="solid"/>
              <a:bevel/>
            </a:ln>
            <a:effectLst>
              <a:outerShdw blurRad="88900" dist="50800" dir="2100000" algn="tl">
                <a:srgbClr val="000000">
                  <a:alpha val="55000"/>
                </a:srgbClr>
              </a:outerShdw>
            </a:effectLst>
          </c:spPr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800" b="1" i="0" u="none" strike="noStrike">
                    <a:solidFill>
                      <a:srgbClr val="FFFFFF"/>
                    </a:solidFill>
                    <a:effectLst>
                      <a:outerShdw dist="38100" dir="2700000" rotWithShape="0">
                        <a:srgbClr val="000000"/>
                      </a:outerShdw>
                    </a:effectLst>
                    <a:latin typeface="Calibri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PEF 2016</c:v>
                </c:pt>
                <c:pt idx="1">
                  <c:v>PPEF NOMINAL 2017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4736874</c:v>
                </c:pt>
                <c:pt idx="1">
                  <c:v>4837512.3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7-484F-8666-D57BDC83C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-2039121736"/>
        <c:axId val="-2041176424"/>
      </c:barChart>
      <c:catAx>
        <c:axId val="-203912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9525" cap="flat">
            <a:solidFill>
              <a:srgbClr val="4F81BD"/>
            </a:solidFill>
            <a:prstDash val="solid"/>
            <a:bevel/>
          </a:ln>
        </c:spPr>
        <c:txPr>
          <a:bodyPr rot="0"/>
          <a:lstStyle/>
          <a:p>
            <a:pPr lvl="0">
              <a:defRPr sz="2200" b="1" i="0" u="none" strike="noStrike">
                <a:solidFill>
                  <a:srgbClr val="3B3936"/>
                </a:solidFill>
                <a:effectLst/>
                <a:latin typeface="Calibri"/>
              </a:defRPr>
            </a:pPr>
            <a:endParaRPr lang="es-ES"/>
          </a:p>
        </c:txPr>
        <c:crossAx val="-2041176424"/>
        <c:crosses val="autoZero"/>
        <c:auto val="1"/>
        <c:lblAlgn val="ctr"/>
        <c:lblOffset val="100"/>
        <c:noMultiLvlLbl val="1"/>
      </c:catAx>
      <c:valAx>
        <c:axId val="-2041176424"/>
        <c:scaling>
          <c:orientation val="minMax"/>
          <c:max val="4900000"/>
          <c:min val="428000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&quot; &quot;&quot;$&quot;* #,##0.0&quot; &quot;;&quot;-&quot;&quot;$&quot;* #,##0.0&quot; &quot;;&quot; &quot;&quot;$&quot;* &quot;-&quot;??&quot; &quot;" sourceLinked="0"/>
        <c:majorTickMark val="none"/>
        <c:minorTickMark val="none"/>
        <c:tickLblPos val="nextTo"/>
        <c:spPr>
          <a:ln w="9525" cap="flat">
            <a:noFill/>
            <a:prstDash val="solid"/>
            <a:bevel/>
          </a:ln>
        </c:spPr>
        <c:txPr>
          <a:bodyPr rot="0"/>
          <a:lstStyle/>
          <a:p>
            <a:pPr lvl="0">
              <a:defRPr sz="1400" b="0" i="0" u="none" strike="noStrike">
                <a:solidFill>
                  <a:srgbClr val="3B3936"/>
                </a:solidFill>
                <a:effectLst/>
                <a:latin typeface="Palatino"/>
              </a:defRPr>
            </a:pPr>
            <a:endParaRPr lang="es-ES"/>
          </a:p>
        </c:txPr>
        <c:crossAx val="-2039121736"/>
        <c:crosses val="autoZero"/>
        <c:crossBetween val="between"/>
        <c:majorUnit val="155000"/>
        <c:minorUnit val="77500"/>
      </c:valAx>
      <c:spPr>
        <a:noFill/>
        <a:ln w="9525" cap="flat">
          <a:solidFill>
            <a:srgbClr val="4F81BD"/>
          </a:solidFill>
          <a:prstDash val="solid"/>
          <a:beve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D82858-D9CF-FA48-B1EC-EF731C43D7C5}" type="doc">
      <dgm:prSet loTypeId="urn:microsoft.com/office/officeart/2005/8/layout/vList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52C516-7E77-B444-83D5-DA1E38841912}">
      <dgm:prSet phldrT="[Texto]"/>
      <dgm:spPr/>
      <dgm:t>
        <a:bodyPr/>
        <a:lstStyle/>
        <a:p>
          <a:r>
            <a:rPr lang="es-ES" b="0" dirty="0">
              <a:latin typeface="+mn-lt"/>
              <a:cs typeface="Arial Narrow"/>
            </a:rPr>
            <a:t>Población sin servicio de agua entubada: 13.9 millones</a:t>
          </a:r>
        </a:p>
      </dgm:t>
    </dgm:pt>
    <dgm:pt modelId="{8CC2135B-74A3-A34C-8206-B101B7AD7B60}" type="parTrans" cxnId="{8AE301B9-5046-0C47-A1A3-4A4AF6FBF8E8}">
      <dgm:prSet/>
      <dgm:spPr/>
      <dgm:t>
        <a:bodyPr/>
        <a:lstStyle/>
        <a:p>
          <a:endParaRPr lang="es-ES"/>
        </a:p>
      </dgm:t>
    </dgm:pt>
    <dgm:pt modelId="{0FEA5056-14C9-5D4F-871F-581A6F61D5CF}" type="sibTrans" cxnId="{8AE301B9-5046-0C47-A1A3-4A4AF6FBF8E8}">
      <dgm:prSet/>
      <dgm:spPr/>
      <dgm:t>
        <a:bodyPr/>
        <a:lstStyle/>
        <a:p>
          <a:endParaRPr lang="es-ES"/>
        </a:p>
      </dgm:t>
    </dgm:pt>
    <dgm:pt modelId="{72B6E880-8DCF-8B40-9BB4-3E94C1B49070}">
      <dgm:prSet phldrT="[Texto]"/>
      <dgm:spPr/>
      <dgm:t>
        <a:bodyPr/>
        <a:lstStyle/>
        <a:p>
          <a:r>
            <a:rPr lang="es-ES" b="0" dirty="0">
              <a:solidFill>
                <a:schemeClr val="tx1"/>
              </a:solidFill>
              <a:latin typeface="+mn-lt"/>
              <a:cs typeface="Arial Narrow"/>
            </a:rPr>
            <a:t>Población con agua pero servicio </a:t>
          </a:r>
          <a:r>
            <a:rPr lang="es-ES" b="0" dirty="0" err="1">
              <a:solidFill>
                <a:schemeClr val="tx1"/>
              </a:solidFill>
              <a:latin typeface="+mn-lt"/>
              <a:cs typeface="Arial Narrow"/>
            </a:rPr>
            <a:t>discon-tinuo</a:t>
          </a:r>
          <a:r>
            <a:rPr lang="es-ES" b="0" dirty="0">
              <a:solidFill>
                <a:schemeClr val="tx1"/>
              </a:solidFill>
              <a:latin typeface="+mn-lt"/>
              <a:cs typeface="Arial Narrow"/>
            </a:rPr>
            <a:t>, sujeto a tandeo: 56.2 millones</a:t>
          </a:r>
        </a:p>
      </dgm:t>
    </dgm:pt>
    <dgm:pt modelId="{EECD05A4-C742-8643-9DDD-60501A444646}" type="parTrans" cxnId="{0633863A-FC17-014D-9415-0BCE4F61EE38}">
      <dgm:prSet/>
      <dgm:spPr/>
      <dgm:t>
        <a:bodyPr/>
        <a:lstStyle/>
        <a:p>
          <a:endParaRPr lang="es-ES"/>
        </a:p>
      </dgm:t>
    </dgm:pt>
    <dgm:pt modelId="{9660F179-1388-6F4A-8221-1B4DE68D80B0}" type="sibTrans" cxnId="{0633863A-FC17-014D-9415-0BCE4F61EE38}">
      <dgm:prSet/>
      <dgm:spPr/>
      <dgm:t>
        <a:bodyPr/>
        <a:lstStyle/>
        <a:p>
          <a:endParaRPr lang="es-ES"/>
        </a:p>
      </dgm:t>
    </dgm:pt>
    <dgm:pt modelId="{D5833BD3-6360-DA47-BD09-448BEB4AB470}">
      <dgm:prSet phldrT="[Texto]"/>
      <dgm:spPr/>
      <dgm:t>
        <a:bodyPr/>
        <a:lstStyle/>
        <a:p>
          <a:r>
            <a:rPr lang="es-ES" b="0" i="0" dirty="0">
              <a:solidFill>
                <a:srgbClr val="000000"/>
              </a:solidFill>
              <a:latin typeface="+mn-lt"/>
              <a:cs typeface="Arial Narrow"/>
            </a:rPr>
            <a:t>Población que no descarga a red de drenaje: 31.1 millones</a:t>
          </a:r>
        </a:p>
      </dgm:t>
    </dgm:pt>
    <dgm:pt modelId="{C7326EE1-02B0-8F4A-AB93-BC05AB3BD807}" type="parTrans" cxnId="{1017440E-535A-CA44-BCF8-F1290C617395}">
      <dgm:prSet/>
      <dgm:spPr/>
      <dgm:t>
        <a:bodyPr/>
        <a:lstStyle/>
        <a:p>
          <a:endParaRPr lang="es-ES"/>
        </a:p>
      </dgm:t>
    </dgm:pt>
    <dgm:pt modelId="{DD33FC65-C8A6-A54F-8E7B-B861504D1D2F}" type="sibTrans" cxnId="{1017440E-535A-CA44-BCF8-F1290C617395}">
      <dgm:prSet/>
      <dgm:spPr/>
      <dgm:t>
        <a:bodyPr/>
        <a:lstStyle/>
        <a:p>
          <a:endParaRPr lang="es-ES"/>
        </a:p>
      </dgm:t>
    </dgm:pt>
    <dgm:pt modelId="{28AD1D2A-F054-584D-A380-8AD108827D69}">
      <dgm:prSet phldrT="[Texto]"/>
      <dgm:spPr/>
      <dgm:t>
        <a:bodyPr/>
        <a:lstStyle/>
        <a:p>
          <a:r>
            <a:rPr lang="es-ES" b="0" dirty="0">
              <a:solidFill>
                <a:srgbClr val="000000"/>
              </a:solidFill>
              <a:latin typeface="+mn-lt"/>
              <a:cs typeface="Arial Narrow"/>
            </a:rPr>
            <a:t>Población que no se realiza tratamiento a sus descargas: 46.4 millones</a:t>
          </a:r>
        </a:p>
      </dgm:t>
    </dgm:pt>
    <dgm:pt modelId="{03098772-43A5-F445-9906-9A7C4FBBB19C}" type="parTrans" cxnId="{635F8A9D-BAC4-194C-8A7D-00B25A29B5F6}">
      <dgm:prSet/>
      <dgm:spPr/>
      <dgm:t>
        <a:bodyPr/>
        <a:lstStyle/>
        <a:p>
          <a:endParaRPr lang="es-ES"/>
        </a:p>
      </dgm:t>
    </dgm:pt>
    <dgm:pt modelId="{5EBD4066-D3AA-DC48-9A1F-EAED93E3EF3F}" type="sibTrans" cxnId="{635F8A9D-BAC4-194C-8A7D-00B25A29B5F6}">
      <dgm:prSet/>
      <dgm:spPr/>
      <dgm:t>
        <a:bodyPr/>
        <a:lstStyle/>
        <a:p>
          <a:endParaRPr lang="es-ES"/>
        </a:p>
      </dgm:t>
    </dgm:pt>
    <dgm:pt modelId="{AA70DC59-66DC-BF44-851B-34F085FC1E3A}" type="pres">
      <dgm:prSet presAssocID="{82D82858-D9CF-FA48-B1EC-EF731C43D7C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96AF5B-9E9E-C846-BF46-D9E459B29C49}" type="pres">
      <dgm:prSet presAssocID="{3352C516-7E77-B444-83D5-DA1E38841912}" presName="comp" presStyleCnt="0"/>
      <dgm:spPr/>
    </dgm:pt>
    <dgm:pt modelId="{C4AB5D9A-7931-EE41-8550-43A06602287E}" type="pres">
      <dgm:prSet presAssocID="{3352C516-7E77-B444-83D5-DA1E38841912}" presName="box" presStyleLbl="node1" presStyleIdx="0" presStyleCnt="4"/>
      <dgm:spPr/>
      <dgm:t>
        <a:bodyPr/>
        <a:lstStyle/>
        <a:p>
          <a:endParaRPr lang="es-ES"/>
        </a:p>
      </dgm:t>
    </dgm:pt>
    <dgm:pt modelId="{8AACBB4A-F744-1F47-8644-A148E0EB473C}" type="pres">
      <dgm:prSet presAssocID="{3352C516-7E77-B444-83D5-DA1E38841912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6A0F2A90-6399-FD4A-9F17-9E78DC7093BA}" type="pres">
      <dgm:prSet presAssocID="{3352C516-7E77-B444-83D5-DA1E3884191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720E93-C59E-2740-ADE7-6A38E4611513}" type="pres">
      <dgm:prSet presAssocID="{0FEA5056-14C9-5D4F-871F-581A6F61D5CF}" presName="spacer" presStyleCnt="0"/>
      <dgm:spPr/>
    </dgm:pt>
    <dgm:pt modelId="{0AE551B7-194B-6E45-A0F3-F5F79AEF191F}" type="pres">
      <dgm:prSet presAssocID="{72B6E880-8DCF-8B40-9BB4-3E94C1B49070}" presName="comp" presStyleCnt="0"/>
      <dgm:spPr/>
    </dgm:pt>
    <dgm:pt modelId="{9B4B484B-45A2-4F42-AC17-E7F9E99A761F}" type="pres">
      <dgm:prSet presAssocID="{72B6E880-8DCF-8B40-9BB4-3E94C1B49070}" presName="box" presStyleLbl="node1" presStyleIdx="1" presStyleCnt="4"/>
      <dgm:spPr/>
      <dgm:t>
        <a:bodyPr/>
        <a:lstStyle/>
        <a:p>
          <a:endParaRPr lang="es-ES"/>
        </a:p>
      </dgm:t>
    </dgm:pt>
    <dgm:pt modelId="{07566E48-3017-1347-9AD3-98C9DC92EEDC}" type="pres">
      <dgm:prSet presAssocID="{72B6E880-8DCF-8B40-9BB4-3E94C1B49070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FD3EA31A-990D-5547-98E0-3084079F088C}" type="pres">
      <dgm:prSet presAssocID="{72B6E880-8DCF-8B40-9BB4-3E94C1B4907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DE49D1-15AD-CF47-975B-E91BE621CC3F}" type="pres">
      <dgm:prSet presAssocID="{9660F179-1388-6F4A-8221-1B4DE68D80B0}" presName="spacer" presStyleCnt="0"/>
      <dgm:spPr/>
    </dgm:pt>
    <dgm:pt modelId="{AF953636-4C93-E342-B455-570BFFB097BC}" type="pres">
      <dgm:prSet presAssocID="{D5833BD3-6360-DA47-BD09-448BEB4AB470}" presName="comp" presStyleCnt="0"/>
      <dgm:spPr/>
    </dgm:pt>
    <dgm:pt modelId="{1B35F4C0-4AB6-A846-99F6-C98404BF12FD}" type="pres">
      <dgm:prSet presAssocID="{D5833BD3-6360-DA47-BD09-448BEB4AB470}" presName="box" presStyleLbl="node1" presStyleIdx="2" presStyleCnt="4"/>
      <dgm:spPr/>
      <dgm:t>
        <a:bodyPr/>
        <a:lstStyle/>
        <a:p>
          <a:endParaRPr lang="es-ES"/>
        </a:p>
      </dgm:t>
    </dgm:pt>
    <dgm:pt modelId="{6EA52DA5-1A07-C04D-B557-053CA3837BEA}" type="pres">
      <dgm:prSet presAssocID="{D5833BD3-6360-DA47-BD09-448BEB4AB470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722F2A0F-C905-FE49-910C-A61C86DA62CC}" type="pres">
      <dgm:prSet presAssocID="{D5833BD3-6360-DA47-BD09-448BEB4AB47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6650C5-8DD0-0049-B106-F5AAFB3A950B}" type="pres">
      <dgm:prSet presAssocID="{DD33FC65-C8A6-A54F-8E7B-B861504D1D2F}" presName="spacer" presStyleCnt="0"/>
      <dgm:spPr/>
    </dgm:pt>
    <dgm:pt modelId="{D943090D-C5FC-4F4A-80A8-A7EC9CED95FA}" type="pres">
      <dgm:prSet presAssocID="{28AD1D2A-F054-584D-A380-8AD108827D69}" presName="comp" presStyleCnt="0"/>
      <dgm:spPr/>
    </dgm:pt>
    <dgm:pt modelId="{EF91D4F9-D3EA-AD41-97C6-B9FF2F53B4D9}" type="pres">
      <dgm:prSet presAssocID="{28AD1D2A-F054-584D-A380-8AD108827D69}" presName="box" presStyleLbl="node1" presStyleIdx="3" presStyleCnt="4"/>
      <dgm:spPr/>
      <dgm:t>
        <a:bodyPr/>
        <a:lstStyle/>
        <a:p>
          <a:endParaRPr lang="es-ES"/>
        </a:p>
      </dgm:t>
    </dgm:pt>
    <dgm:pt modelId="{425B4E9E-03F9-1D49-8019-318C37AE274E}" type="pres">
      <dgm:prSet presAssocID="{28AD1D2A-F054-584D-A380-8AD108827D69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D6B24DD8-4AC5-494F-9652-2D63C59D1FAD}" type="pres">
      <dgm:prSet presAssocID="{28AD1D2A-F054-584D-A380-8AD108827D6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80AF9B6-701B-A24A-8849-C465E2998E68}" type="presOf" srcId="{82D82858-D9CF-FA48-B1EC-EF731C43D7C5}" destId="{AA70DC59-66DC-BF44-851B-34F085FC1E3A}" srcOrd="0" destOrd="0" presId="urn:microsoft.com/office/officeart/2005/8/layout/vList4"/>
    <dgm:cxn modelId="{1017440E-535A-CA44-BCF8-F1290C617395}" srcId="{82D82858-D9CF-FA48-B1EC-EF731C43D7C5}" destId="{D5833BD3-6360-DA47-BD09-448BEB4AB470}" srcOrd="2" destOrd="0" parTransId="{C7326EE1-02B0-8F4A-AB93-BC05AB3BD807}" sibTransId="{DD33FC65-C8A6-A54F-8E7B-B861504D1D2F}"/>
    <dgm:cxn modelId="{436971BC-D41E-004E-B008-5E4984984F45}" type="presOf" srcId="{3352C516-7E77-B444-83D5-DA1E38841912}" destId="{C4AB5D9A-7931-EE41-8550-43A06602287E}" srcOrd="0" destOrd="0" presId="urn:microsoft.com/office/officeart/2005/8/layout/vList4"/>
    <dgm:cxn modelId="{5E54D42A-0130-834B-BF5A-2FA674B23F92}" type="presOf" srcId="{72B6E880-8DCF-8B40-9BB4-3E94C1B49070}" destId="{FD3EA31A-990D-5547-98E0-3084079F088C}" srcOrd="1" destOrd="0" presId="urn:microsoft.com/office/officeart/2005/8/layout/vList4"/>
    <dgm:cxn modelId="{BE8EA032-D81A-5E47-878B-BFE76D18D24B}" type="presOf" srcId="{D5833BD3-6360-DA47-BD09-448BEB4AB470}" destId="{722F2A0F-C905-FE49-910C-A61C86DA62CC}" srcOrd="1" destOrd="0" presId="urn:microsoft.com/office/officeart/2005/8/layout/vList4"/>
    <dgm:cxn modelId="{34E55FBF-AFE3-8C42-A707-1D6CA1E2F1B0}" type="presOf" srcId="{3352C516-7E77-B444-83D5-DA1E38841912}" destId="{6A0F2A90-6399-FD4A-9F17-9E78DC7093BA}" srcOrd="1" destOrd="0" presId="urn:microsoft.com/office/officeart/2005/8/layout/vList4"/>
    <dgm:cxn modelId="{635F8A9D-BAC4-194C-8A7D-00B25A29B5F6}" srcId="{82D82858-D9CF-FA48-B1EC-EF731C43D7C5}" destId="{28AD1D2A-F054-584D-A380-8AD108827D69}" srcOrd="3" destOrd="0" parTransId="{03098772-43A5-F445-9906-9A7C4FBBB19C}" sibTransId="{5EBD4066-D3AA-DC48-9A1F-EAED93E3EF3F}"/>
    <dgm:cxn modelId="{08E3DADF-9938-9F44-909A-F20D47D33E5B}" type="presOf" srcId="{D5833BD3-6360-DA47-BD09-448BEB4AB470}" destId="{1B35F4C0-4AB6-A846-99F6-C98404BF12FD}" srcOrd="0" destOrd="0" presId="urn:microsoft.com/office/officeart/2005/8/layout/vList4"/>
    <dgm:cxn modelId="{8AE301B9-5046-0C47-A1A3-4A4AF6FBF8E8}" srcId="{82D82858-D9CF-FA48-B1EC-EF731C43D7C5}" destId="{3352C516-7E77-B444-83D5-DA1E38841912}" srcOrd="0" destOrd="0" parTransId="{8CC2135B-74A3-A34C-8206-B101B7AD7B60}" sibTransId="{0FEA5056-14C9-5D4F-871F-581A6F61D5CF}"/>
    <dgm:cxn modelId="{1E13A5B4-D1D6-BF4B-9C33-2B9480DFE87F}" type="presOf" srcId="{72B6E880-8DCF-8B40-9BB4-3E94C1B49070}" destId="{9B4B484B-45A2-4F42-AC17-E7F9E99A761F}" srcOrd="0" destOrd="0" presId="urn:microsoft.com/office/officeart/2005/8/layout/vList4"/>
    <dgm:cxn modelId="{0633863A-FC17-014D-9415-0BCE4F61EE38}" srcId="{82D82858-D9CF-FA48-B1EC-EF731C43D7C5}" destId="{72B6E880-8DCF-8B40-9BB4-3E94C1B49070}" srcOrd="1" destOrd="0" parTransId="{EECD05A4-C742-8643-9DDD-60501A444646}" sibTransId="{9660F179-1388-6F4A-8221-1B4DE68D80B0}"/>
    <dgm:cxn modelId="{57E20385-79A0-4841-849C-A55E44EE2EE3}" type="presOf" srcId="{28AD1D2A-F054-584D-A380-8AD108827D69}" destId="{D6B24DD8-4AC5-494F-9652-2D63C59D1FAD}" srcOrd="1" destOrd="0" presId="urn:microsoft.com/office/officeart/2005/8/layout/vList4"/>
    <dgm:cxn modelId="{F7E38073-62BF-3844-B50B-B340B9350E44}" type="presOf" srcId="{28AD1D2A-F054-584D-A380-8AD108827D69}" destId="{EF91D4F9-D3EA-AD41-97C6-B9FF2F53B4D9}" srcOrd="0" destOrd="0" presId="urn:microsoft.com/office/officeart/2005/8/layout/vList4"/>
    <dgm:cxn modelId="{5168BCAB-F6BB-5A4B-AD42-E9A25828A358}" type="presParOf" srcId="{AA70DC59-66DC-BF44-851B-34F085FC1E3A}" destId="{1396AF5B-9E9E-C846-BF46-D9E459B29C49}" srcOrd="0" destOrd="0" presId="urn:microsoft.com/office/officeart/2005/8/layout/vList4"/>
    <dgm:cxn modelId="{97D20239-9C5A-AC48-B945-65D61BDCF24F}" type="presParOf" srcId="{1396AF5B-9E9E-C846-BF46-D9E459B29C49}" destId="{C4AB5D9A-7931-EE41-8550-43A06602287E}" srcOrd="0" destOrd="0" presId="urn:microsoft.com/office/officeart/2005/8/layout/vList4"/>
    <dgm:cxn modelId="{243CC745-36FA-8E43-8289-B079C3692630}" type="presParOf" srcId="{1396AF5B-9E9E-C846-BF46-D9E459B29C49}" destId="{8AACBB4A-F744-1F47-8644-A148E0EB473C}" srcOrd="1" destOrd="0" presId="urn:microsoft.com/office/officeart/2005/8/layout/vList4"/>
    <dgm:cxn modelId="{1AB055A0-6B19-0F40-9826-BC648924E537}" type="presParOf" srcId="{1396AF5B-9E9E-C846-BF46-D9E459B29C49}" destId="{6A0F2A90-6399-FD4A-9F17-9E78DC7093BA}" srcOrd="2" destOrd="0" presId="urn:microsoft.com/office/officeart/2005/8/layout/vList4"/>
    <dgm:cxn modelId="{3FC90CE4-3B3A-F24E-9916-A26615A1F532}" type="presParOf" srcId="{AA70DC59-66DC-BF44-851B-34F085FC1E3A}" destId="{54720E93-C59E-2740-ADE7-6A38E4611513}" srcOrd="1" destOrd="0" presId="urn:microsoft.com/office/officeart/2005/8/layout/vList4"/>
    <dgm:cxn modelId="{C833F6A6-26A4-9946-8D40-C9A780F8E3F2}" type="presParOf" srcId="{AA70DC59-66DC-BF44-851B-34F085FC1E3A}" destId="{0AE551B7-194B-6E45-A0F3-F5F79AEF191F}" srcOrd="2" destOrd="0" presId="urn:microsoft.com/office/officeart/2005/8/layout/vList4"/>
    <dgm:cxn modelId="{C1613CC9-EFE5-DA44-AF09-5AA6DA1E4DD9}" type="presParOf" srcId="{0AE551B7-194B-6E45-A0F3-F5F79AEF191F}" destId="{9B4B484B-45A2-4F42-AC17-E7F9E99A761F}" srcOrd="0" destOrd="0" presId="urn:microsoft.com/office/officeart/2005/8/layout/vList4"/>
    <dgm:cxn modelId="{D3A3D1BF-9D8E-7B49-941E-3426E9D0B8C7}" type="presParOf" srcId="{0AE551B7-194B-6E45-A0F3-F5F79AEF191F}" destId="{07566E48-3017-1347-9AD3-98C9DC92EEDC}" srcOrd="1" destOrd="0" presId="urn:microsoft.com/office/officeart/2005/8/layout/vList4"/>
    <dgm:cxn modelId="{382DA176-86BB-244A-A974-A9FAE4EF80AE}" type="presParOf" srcId="{0AE551B7-194B-6E45-A0F3-F5F79AEF191F}" destId="{FD3EA31A-990D-5547-98E0-3084079F088C}" srcOrd="2" destOrd="0" presId="urn:microsoft.com/office/officeart/2005/8/layout/vList4"/>
    <dgm:cxn modelId="{0D433A3D-38D0-2A41-A60E-FC7702283E95}" type="presParOf" srcId="{AA70DC59-66DC-BF44-851B-34F085FC1E3A}" destId="{DFDE49D1-15AD-CF47-975B-E91BE621CC3F}" srcOrd="3" destOrd="0" presId="urn:microsoft.com/office/officeart/2005/8/layout/vList4"/>
    <dgm:cxn modelId="{7DE79B0D-CF6C-DE40-A661-4BAE4256961A}" type="presParOf" srcId="{AA70DC59-66DC-BF44-851B-34F085FC1E3A}" destId="{AF953636-4C93-E342-B455-570BFFB097BC}" srcOrd="4" destOrd="0" presId="urn:microsoft.com/office/officeart/2005/8/layout/vList4"/>
    <dgm:cxn modelId="{5A23528C-CED9-9B42-B180-3821BD1DF595}" type="presParOf" srcId="{AF953636-4C93-E342-B455-570BFFB097BC}" destId="{1B35F4C0-4AB6-A846-99F6-C98404BF12FD}" srcOrd="0" destOrd="0" presId="urn:microsoft.com/office/officeart/2005/8/layout/vList4"/>
    <dgm:cxn modelId="{9B965F94-CDA0-5444-8A61-C07EA9D353E2}" type="presParOf" srcId="{AF953636-4C93-E342-B455-570BFFB097BC}" destId="{6EA52DA5-1A07-C04D-B557-053CA3837BEA}" srcOrd="1" destOrd="0" presId="urn:microsoft.com/office/officeart/2005/8/layout/vList4"/>
    <dgm:cxn modelId="{3E83156F-1B1B-9B40-B4AE-B63C5EC81435}" type="presParOf" srcId="{AF953636-4C93-E342-B455-570BFFB097BC}" destId="{722F2A0F-C905-FE49-910C-A61C86DA62CC}" srcOrd="2" destOrd="0" presId="urn:microsoft.com/office/officeart/2005/8/layout/vList4"/>
    <dgm:cxn modelId="{565D5F70-4988-084B-8905-5A58E4D3B90C}" type="presParOf" srcId="{AA70DC59-66DC-BF44-851B-34F085FC1E3A}" destId="{336650C5-8DD0-0049-B106-F5AAFB3A950B}" srcOrd="5" destOrd="0" presId="urn:microsoft.com/office/officeart/2005/8/layout/vList4"/>
    <dgm:cxn modelId="{935622B9-1DB4-D442-A836-02D99F07709A}" type="presParOf" srcId="{AA70DC59-66DC-BF44-851B-34F085FC1E3A}" destId="{D943090D-C5FC-4F4A-80A8-A7EC9CED95FA}" srcOrd="6" destOrd="0" presId="urn:microsoft.com/office/officeart/2005/8/layout/vList4"/>
    <dgm:cxn modelId="{FE4E3F77-CBD4-B84F-892D-AC728A0321D7}" type="presParOf" srcId="{D943090D-C5FC-4F4A-80A8-A7EC9CED95FA}" destId="{EF91D4F9-D3EA-AD41-97C6-B9FF2F53B4D9}" srcOrd="0" destOrd="0" presId="urn:microsoft.com/office/officeart/2005/8/layout/vList4"/>
    <dgm:cxn modelId="{4D67E5F4-24B0-814B-BC28-B9BD35B29AFF}" type="presParOf" srcId="{D943090D-C5FC-4F4A-80A8-A7EC9CED95FA}" destId="{425B4E9E-03F9-1D49-8019-318C37AE274E}" srcOrd="1" destOrd="0" presId="urn:microsoft.com/office/officeart/2005/8/layout/vList4"/>
    <dgm:cxn modelId="{1BAF6CA2-CE84-CD4C-BBD3-10BDFB47DA18}" type="presParOf" srcId="{D943090D-C5FC-4F4A-80A8-A7EC9CED95FA}" destId="{D6B24DD8-4AC5-494F-9652-2D63C59D1FA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B5D9A-7931-EE41-8550-43A06602287E}">
      <dsp:nvSpPr>
        <dsp:cNvPr id="0" name=""/>
        <dsp:cNvSpPr/>
      </dsp:nvSpPr>
      <dsp:spPr>
        <a:xfrm>
          <a:off x="0" y="0"/>
          <a:ext cx="7401709" cy="122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0" kern="1200" dirty="0">
              <a:latin typeface="+mn-lt"/>
              <a:cs typeface="Arial Narrow"/>
            </a:rPr>
            <a:t>Población sin servicio de agua entubada: 13.9 millones</a:t>
          </a:r>
        </a:p>
      </dsp:txBody>
      <dsp:txXfrm>
        <a:off x="1602937" y="0"/>
        <a:ext cx="5798771" cy="1225956"/>
      </dsp:txXfrm>
    </dsp:sp>
    <dsp:sp modelId="{8AACBB4A-F744-1F47-8644-A148E0EB473C}">
      <dsp:nvSpPr>
        <dsp:cNvPr id="0" name=""/>
        <dsp:cNvSpPr/>
      </dsp:nvSpPr>
      <dsp:spPr>
        <a:xfrm>
          <a:off x="122595" y="122595"/>
          <a:ext cx="1480341" cy="9807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4B484B-45A2-4F42-AC17-E7F9E99A761F}">
      <dsp:nvSpPr>
        <dsp:cNvPr id="0" name=""/>
        <dsp:cNvSpPr/>
      </dsp:nvSpPr>
      <dsp:spPr>
        <a:xfrm>
          <a:off x="0" y="1348552"/>
          <a:ext cx="7401709" cy="122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0" kern="1200" dirty="0">
              <a:solidFill>
                <a:schemeClr val="tx1"/>
              </a:solidFill>
              <a:latin typeface="+mn-lt"/>
              <a:cs typeface="Arial Narrow"/>
            </a:rPr>
            <a:t>Población con agua pero servicio </a:t>
          </a:r>
          <a:r>
            <a:rPr lang="es-ES" sz="2600" b="0" kern="1200" dirty="0" err="1">
              <a:solidFill>
                <a:schemeClr val="tx1"/>
              </a:solidFill>
              <a:latin typeface="+mn-lt"/>
              <a:cs typeface="Arial Narrow"/>
            </a:rPr>
            <a:t>discon-tinuo</a:t>
          </a:r>
          <a:r>
            <a:rPr lang="es-ES" sz="2600" b="0" kern="1200" dirty="0">
              <a:solidFill>
                <a:schemeClr val="tx1"/>
              </a:solidFill>
              <a:latin typeface="+mn-lt"/>
              <a:cs typeface="Arial Narrow"/>
            </a:rPr>
            <a:t>, sujeto a tandeo: 56.2 millones</a:t>
          </a:r>
        </a:p>
      </dsp:txBody>
      <dsp:txXfrm>
        <a:off x="1602937" y="1348552"/>
        <a:ext cx="5798771" cy="1225956"/>
      </dsp:txXfrm>
    </dsp:sp>
    <dsp:sp modelId="{07566E48-3017-1347-9AD3-98C9DC92EEDC}">
      <dsp:nvSpPr>
        <dsp:cNvPr id="0" name=""/>
        <dsp:cNvSpPr/>
      </dsp:nvSpPr>
      <dsp:spPr>
        <a:xfrm>
          <a:off x="122595" y="1471147"/>
          <a:ext cx="1480341" cy="9807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35F4C0-4AB6-A846-99F6-C98404BF12FD}">
      <dsp:nvSpPr>
        <dsp:cNvPr id="0" name=""/>
        <dsp:cNvSpPr/>
      </dsp:nvSpPr>
      <dsp:spPr>
        <a:xfrm>
          <a:off x="0" y="2697104"/>
          <a:ext cx="7401709" cy="122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0" i="0" kern="1200" dirty="0">
              <a:solidFill>
                <a:srgbClr val="000000"/>
              </a:solidFill>
              <a:latin typeface="+mn-lt"/>
              <a:cs typeface="Arial Narrow"/>
            </a:rPr>
            <a:t>Población que no descarga a red de drenaje: 31.1 millones</a:t>
          </a:r>
        </a:p>
      </dsp:txBody>
      <dsp:txXfrm>
        <a:off x="1602937" y="2697104"/>
        <a:ext cx="5798771" cy="1225956"/>
      </dsp:txXfrm>
    </dsp:sp>
    <dsp:sp modelId="{6EA52DA5-1A07-C04D-B557-053CA3837BEA}">
      <dsp:nvSpPr>
        <dsp:cNvPr id="0" name=""/>
        <dsp:cNvSpPr/>
      </dsp:nvSpPr>
      <dsp:spPr>
        <a:xfrm>
          <a:off x="122595" y="2819700"/>
          <a:ext cx="1480341" cy="9807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91D4F9-D3EA-AD41-97C6-B9FF2F53B4D9}">
      <dsp:nvSpPr>
        <dsp:cNvPr id="0" name=""/>
        <dsp:cNvSpPr/>
      </dsp:nvSpPr>
      <dsp:spPr>
        <a:xfrm>
          <a:off x="0" y="4045656"/>
          <a:ext cx="7401709" cy="122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0" kern="1200" dirty="0">
              <a:solidFill>
                <a:srgbClr val="000000"/>
              </a:solidFill>
              <a:latin typeface="+mn-lt"/>
              <a:cs typeface="Arial Narrow"/>
            </a:rPr>
            <a:t>Población que no se realiza tratamiento a sus descargas: 46.4 millones</a:t>
          </a:r>
        </a:p>
      </dsp:txBody>
      <dsp:txXfrm>
        <a:off x="1602937" y="4045656"/>
        <a:ext cx="5798771" cy="1225956"/>
      </dsp:txXfrm>
    </dsp:sp>
    <dsp:sp modelId="{425B4E9E-03F9-1D49-8019-318C37AE274E}">
      <dsp:nvSpPr>
        <dsp:cNvPr id="0" name=""/>
        <dsp:cNvSpPr/>
      </dsp:nvSpPr>
      <dsp:spPr>
        <a:xfrm>
          <a:off x="122595" y="4168252"/>
          <a:ext cx="1480341" cy="9807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B0457-770A-824E-BB4C-B01D58F3DFD0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15BE6-48D7-3C4C-A831-6E67A42385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835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36848-3B66-9C46-996A-A0C1EFF9A694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B0805-EDF3-EA4F-8AC1-0F68A7212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1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3EE4-A39C-5740-8719-6CD777259B0F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1A2-0D31-B64C-A110-65FB413E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96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3EE4-A39C-5740-8719-6CD777259B0F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1A2-0D31-B64C-A110-65FB413E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25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3EE4-A39C-5740-8719-6CD777259B0F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1A2-0D31-B64C-A110-65FB413E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70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3EE4-A39C-5740-8719-6CD777259B0F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1A2-0D31-B64C-A110-65FB413E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10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3EE4-A39C-5740-8719-6CD777259B0F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1A2-0D31-B64C-A110-65FB413E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53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3EE4-A39C-5740-8719-6CD777259B0F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1A2-0D31-B64C-A110-65FB413E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51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3EE4-A39C-5740-8719-6CD777259B0F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1A2-0D31-B64C-A110-65FB413E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62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3EE4-A39C-5740-8719-6CD777259B0F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1A2-0D31-B64C-A110-65FB413E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34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3EE4-A39C-5740-8719-6CD777259B0F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1A2-0D31-B64C-A110-65FB413E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48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3EE4-A39C-5740-8719-6CD777259B0F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1A2-0D31-B64C-A110-65FB413E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2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3EE4-A39C-5740-8719-6CD777259B0F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1A2-0D31-B64C-A110-65FB413E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832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63EE4-A39C-5740-8719-6CD777259B0F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B1A2-0D31-B64C-A110-65FB413E92DE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7 Forma libre"/>
          <p:cNvSpPr/>
          <p:nvPr userDrawn="1"/>
        </p:nvSpPr>
        <p:spPr>
          <a:xfrm>
            <a:off x="-141331" y="-350382"/>
            <a:ext cx="9455035" cy="7208382"/>
          </a:xfrm>
          <a:custGeom>
            <a:avLst/>
            <a:gdLst>
              <a:gd name="connsiteX0" fmla="*/ 9144000 w 9144000"/>
              <a:gd name="connsiteY0" fmla="*/ 0 h 6846277"/>
              <a:gd name="connsiteX1" fmla="*/ 7350369 w 9144000"/>
              <a:gd name="connsiteY1" fmla="*/ 0 h 6846277"/>
              <a:gd name="connsiteX2" fmla="*/ 7069015 w 9144000"/>
              <a:gd name="connsiteY2" fmla="*/ 351692 h 6846277"/>
              <a:gd name="connsiteX3" fmla="*/ 175846 w 9144000"/>
              <a:gd name="connsiteY3" fmla="*/ 351692 h 6846277"/>
              <a:gd name="connsiteX4" fmla="*/ 128954 w 9144000"/>
              <a:gd name="connsiteY4" fmla="*/ 6424246 h 6846277"/>
              <a:gd name="connsiteX5" fmla="*/ 0 w 9144000"/>
              <a:gd name="connsiteY5" fmla="*/ 6518031 h 6846277"/>
              <a:gd name="connsiteX6" fmla="*/ 0 w 9144000"/>
              <a:gd name="connsiteY6" fmla="*/ 6846277 h 6846277"/>
              <a:gd name="connsiteX7" fmla="*/ 8968154 w 9144000"/>
              <a:gd name="connsiteY7" fmla="*/ 6846277 h 6846277"/>
              <a:gd name="connsiteX8" fmla="*/ 8968154 w 9144000"/>
              <a:gd name="connsiteY8" fmla="*/ 2157046 h 6846277"/>
              <a:gd name="connsiteX9" fmla="*/ 9132277 w 9144000"/>
              <a:gd name="connsiteY9" fmla="*/ 1981200 h 6846277"/>
              <a:gd name="connsiteX10" fmla="*/ 9144000 w 9144000"/>
              <a:gd name="connsiteY10" fmla="*/ 0 h 6846277"/>
              <a:gd name="connsiteX0" fmla="*/ 9144000 w 9144000"/>
              <a:gd name="connsiteY0" fmla="*/ 0 h 6846277"/>
              <a:gd name="connsiteX1" fmla="*/ 7350369 w 9144000"/>
              <a:gd name="connsiteY1" fmla="*/ 0 h 6846277"/>
              <a:gd name="connsiteX2" fmla="*/ 7069015 w 9144000"/>
              <a:gd name="connsiteY2" fmla="*/ 351692 h 6846277"/>
              <a:gd name="connsiteX3" fmla="*/ 175846 w 9144000"/>
              <a:gd name="connsiteY3" fmla="*/ 351692 h 6846277"/>
              <a:gd name="connsiteX4" fmla="*/ 128954 w 9144000"/>
              <a:gd name="connsiteY4" fmla="*/ 6424246 h 6846277"/>
              <a:gd name="connsiteX5" fmla="*/ 0 w 9144000"/>
              <a:gd name="connsiteY5" fmla="*/ 6518031 h 6846277"/>
              <a:gd name="connsiteX6" fmla="*/ 0 w 9144000"/>
              <a:gd name="connsiteY6" fmla="*/ 6846277 h 6846277"/>
              <a:gd name="connsiteX7" fmla="*/ 8968154 w 9144000"/>
              <a:gd name="connsiteY7" fmla="*/ 6846277 h 6846277"/>
              <a:gd name="connsiteX8" fmla="*/ 8968154 w 9144000"/>
              <a:gd name="connsiteY8" fmla="*/ 2157046 h 6846277"/>
              <a:gd name="connsiteX9" fmla="*/ 9132277 w 9144000"/>
              <a:gd name="connsiteY9" fmla="*/ 1981200 h 6846277"/>
              <a:gd name="connsiteX10" fmla="*/ 9144000 w 9144000"/>
              <a:gd name="connsiteY10" fmla="*/ 0 h 6846277"/>
              <a:gd name="connsiteX0" fmla="*/ 9144000 w 10146054"/>
              <a:gd name="connsiteY0" fmla="*/ 0 h 6846277"/>
              <a:gd name="connsiteX1" fmla="*/ 7350369 w 10146054"/>
              <a:gd name="connsiteY1" fmla="*/ 0 h 6846277"/>
              <a:gd name="connsiteX2" fmla="*/ 7069015 w 10146054"/>
              <a:gd name="connsiteY2" fmla="*/ 351692 h 6846277"/>
              <a:gd name="connsiteX3" fmla="*/ 175846 w 10146054"/>
              <a:gd name="connsiteY3" fmla="*/ 351692 h 6846277"/>
              <a:gd name="connsiteX4" fmla="*/ 128954 w 10146054"/>
              <a:gd name="connsiteY4" fmla="*/ 6424246 h 6846277"/>
              <a:gd name="connsiteX5" fmla="*/ 0 w 10146054"/>
              <a:gd name="connsiteY5" fmla="*/ 6518031 h 6846277"/>
              <a:gd name="connsiteX6" fmla="*/ 0 w 10146054"/>
              <a:gd name="connsiteY6" fmla="*/ 6846277 h 6846277"/>
              <a:gd name="connsiteX7" fmla="*/ 8968154 w 10146054"/>
              <a:gd name="connsiteY7" fmla="*/ 6846277 h 6846277"/>
              <a:gd name="connsiteX8" fmla="*/ 8968154 w 10146054"/>
              <a:gd name="connsiteY8" fmla="*/ 2157046 h 6846277"/>
              <a:gd name="connsiteX9" fmla="*/ 9132277 w 10146054"/>
              <a:gd name="connsiteY9" fmla="*/ 1981200 h 6846277"/>
              <a:gd name="connsiteX10" fmla="*/ 10144100 w 10146054"/>
              <a:gd name="connsiteY10" fmla="*/ 1529102 h 6846277"/>
              <a:gd name="connsiteX11" fmla="*/ 9144000 w 10146054"/>
              <a:gd name="connsiteY11" fmla="*/ 0 h 6846277"/>
              <a:gd name="connsiteX0" fmla="*/ 9144000 w 10189766"/>
              <a:gd name="connsiteY0" fmla="*/ 0 h 6846277"/>
              <a:gd name="connsiteX1" fmla="*/ 7350369 w 10189766"/>
              <a:gd name="connsiteY1" fmla="*/ 0 h 6846277"/>
              <a:gd name="connsiteX2" fmla="*/ 7069015 w 10189766"/>
              <a:gd name="connsiteY2" fmla="*/ 351692 h 6846277"/>
              <a:gd name="connsiteX3" fmla="*/ 175846 w 10189766"/>
              <a:gd name="connsiteY3" fmla="*/ 351692 h 6846277"/>
              <a:gd name="connsiteX4" fmla="*/ 128954 w 10189766"/>
              <a:gd name="connsiteY4" fmla="*/ 6424246 h 6846277"/>
              <a:gd name="connsiteX5" fmla="*/ 0 w 10189766"/>
              <a:gd name="connsiteY5" fmla="*/ 6518031 h 6846277"/>
              <a:gd name="connsiteX6" fmla="*/ 0 w 10189766"/>
              <a:gd name="connsiteY6" fmla="*/ 6846277 h 6846277"/>
              <a:gd name="connsiteX7" fmla="*/ 8968154 w 10189766"/>
              <a:gd name="connsiteY7" fmla="*/ 6846277 h 6846277"/>
              <a:gd name="connsiteX8" fmla="*/ 8968154 w 10189766"/>
              <a:gd name="connsiteY8" fmla="*/ 2157046 h 6846277"/>
              <a:gd name="connsiteX9" fmla="*/ 9417997 w 10189766"/>
              <a:gd name="connsiteY9" fmla="*/ 1981200 h 6846277"/>
              <a:gd name="connsiteX10" fmla="*/ 10144100 w 10189766"/>
              <a:gd name="connsiteY10" fmla="*/ 1529102 h 6846277"/>
              <a:gd name="connsiteX11" fmla="*/ 9144000 w 10189766"/>
              <a:gd name="connsiteY11" fmla="*/ 0 h 6846277"/>
              <a:gd name="connsiteX0" fmla="*/ 9144000 w 9488605"/>
              <a:gd name="connsiteY0" fmla="*/ 0 h 6846277"/>
              <a:gd name="connsiteX1" fmla="*/ 7350369 w 9488605"/>
              <a:gd name="connsiteY1" fmla="*/ 0 h 6846277"/>
              <a:gd name="connsiteX2" fmla="*/ 7069015 w 9488605"/>
              <a:gd name="connsiteY2" fmla="*/ 351692 h 6846277"/>
              <a:gd name="connsiteX3" fmla="*/ 175846 w 9488605"/>
              <a:gd name="connsiteY3" fmla="*/ 351692 h 6846277"/>
              <a:gd name="connsiteX4" fmla="*/ 128954 w 9488605"/>
              <a:gd name="connsiteY4" fmla="*/ 6424246 h 6846277"/>
              <a:gd name="connsiteX5" fmla="*/ 0 w 9488605"/>
              <a:gd name="connsiteY5" fmla="*/ 6518031 h 6846277"/>
              <a:gd name="connsiteX6" fmla="*/ 0 w 9488605"/>
              <a:gd name="connsiteY6" fmla="*/ 6846277 h 6846277"/>
              <a:gd name="connsiteX7" fmla="*/ 8968154 w 9488605"/>
              <a:gd name="connsiteY7" fmla="*/ 6846277 h 6846277"/>
              <a:gd name="connsiteX8" fmla="*/ 8968154 w 9488605"/>
              <a:gd name="connsiteY8" fmla="*/ 2157046 h 6846277"/>
              <a:gd name="connsiteX9" fmla="*/ 9417997 w 9488605"/>
              <a:gd name="connsiteY9" fmla="*/ 1981200 h 6846277"/>
              <a:gd name="connsiteX10" fmla="*/ 9144000 w 9488605"/>
              <a:gd name="connsiteY10" fmla="*/ 0 h 6846277"/>
              <a:gd name="connsiteX0" fmla="*/ 9144000 w 9144000"/>
              <a:gd name="connsiteY0" fmla="*/ 0 h 6846277"/>
              <a:gd name="connsiteX1" fmla="*/ 7350369 w 9144000"/>
              <a:gd name="connsiteY1" fmla="*/ 0 h 6846277"/>
              <a:gd name="connsiteX2" fmla="*/ 7069015 w 9144000"/>
              <a:gd name="connsiteY2" fmla="*/ 351692 h 6846277"/>
              <a:gd name="connsiteX3" fmla="*/ 175846 w 9144000"/>
              <a:gd name="connsiteY3" fmla="*/ 351692 h 6846277"/>
              <a:gd name="connsiteX4" fmla="*/ 128954 w 9144000"/>
              <a:gd name="connsiteY4" fmla="*/ 6424246 h 6846277"/>
              <a:gd name="connsiteX5" fmla="*/ 0 w 9144000"/>
              <a:gd name="connsiteY5" fmla="*/ 6518031 h 6846277"/>
              <a:gd name="connsiteX6" fmla="*/ 0 w 9144000"/>
              <a:gd name="connsiteY6" fmla="*/ 6846277 h 6846277"/>
              <a:gd name="connsiteX7" fmla="*/ 8968154 w 9144000"/>
              <a:gd name="connsiteY7" fmla="*/ 6846277 h 6846277"/>
              <a:gd name="connsiteX8" fmla="*/ 8968154 w 9144000"/>
              <a:gd name="connsiteY8" fmla="*/ 2157046 h 6846277"/>
              <a:gd name="connsiteX9" fmla="*/ 9144000 w 9144000"/>
              <a:gd name="connsiteY9" fmla="*/ 0 h 6846277"/>
              <a:gd name="connsiteX0" fmla="*/ 9144000 w 9146168"/>
              <a:gd name="connsiteY0" fmla="*/ 0 h 6846277"/>
              <a:gd name="connsiteX1" fmla="*/ 7350369 w 9146168"/>
              <a:gd name="connsiteY1" fmla="*/ 0 h 6846277"/>
              <a:gd name="connsiteX2" fmla="*/ 7069015 w 9146168"/>
              <a:gd name="connsiteY2" fmla="*/ 351692 h 6846277"/>
              <a:gd name="connsiteX3" fmla="*/ 175846 w 9146168"/>
              <a:gd name="connsiteY3" fmla="*/ 351692 h 6846277"/>
              <a:gd name="connsiteX4" fmla="*/ 128954 w 9146168"/>
              <a:gd name="connsiteY4" fmla="*/ 6424246 h 6846277"/>
              <a:gd name="connsiteX5" fmla="*/ 0 w 9146168"/>
              <a:gd name="connsiteY5" fmla="*/ 6518031 h 6846277"/>
              <a:gd name="connsiteX6" fmla="*/ 0 w 9146168"/>
              <a:gd name="connsiteY6" fmla="*/ 6846277 h 6846277"/>
              <a:gd name="connsiteX7" fmla="*/ 8968154 w 9146168"/>
              <a:gd name="connsiteY7" fmla="*/ 6846277 h 6846277"/>
              <a:gd name="connsiteX8" fmla="*/ 8968154 w 9146168"/>
              <a:gd name="connsiteY8" fmla="*/ 2157046 h 6846277"/>
              <a:gd name="connsiteX9" fmla="*/ 9146168 w 9146168"/>
              <a:gd name="connsiteY9" fmla="*/ 2010152 h 6846277"/>
              <a:gd name="connsiteX10" fmla="*/ 9144000 w 9146168"/>
              <a:gd name="connsiteY10" fmla="*/ 0 h 684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6168" h="6846277">
                <a:moveTo>
                  <a:pt x="9144000" y="0"/>
                </a:moveTo>
                <a:lnTo>
                  <a:pt x="7350369" y="0"/>
                </a:lnTo>
                <a:lnTo>
                  <a:pt x="7069015" y="351692"/>
                </a:lnTo>
                <a:lnTo>
                  <a:pt x="175846" y="351692"/>
                </a:lnTo>
                <a:lnTo>
                  <a:pt x="128954" y="6424246"/>
                </a:lnTo>
                <a:lnTo>
                  <a:pt x="0" y="6518031"/>
                </a:lnTo>
                <a:lnTo>
                  <a:pt x="0" y="6846277"/>
                </a:lnTo>
                <a:lnTo>
                  <a:pt x="8968154" y="6846277"/>
                </a:lnTo>
                <a:lnTo>
                  <a:pt x="8968154" y="2157046"/>
                </a:lnTo>
                <a:lnTo>
                  <a:pt x="9146168" y="2010152"/>
                </a:lnTo>
                <a:cubicBezTo>
                  <a:pt x="9145445" y="1340101"/>
                  <a:pt x="9144723" y="670051"/>
                  <a:pt x="9144000" y="0"/>
                </a:cubicBezTo>
                <a:close/>
              </a:path>
            </a:pathLst>
          </a:custGeom>
          <a:blipFill>
            <a:blip r:embed="rId13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1762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411719" y="6207126"/>
            <a:ext cx="3263970" cy="461651"/>
          </a:xfrm>
          <a:prstGeom prst="rect">
            <a:avLst/>
          </a:prstGeom>
          <a:noFill/>
        </p:spPr>
        <p:txBody>
          <a:bodyPr wrap="square" lIns="91427" tIns="45713" rIns="91427" bIns="4571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646464"/>
                </a:solidFill>
                <a:latin typeface="Calibri"/>
              </a:rPr>
              <a:t>Octubre </a:t>
            </a:r>
            <a:r>
              <a:rPr lang="es-MX" sz="2400" b="1" dirty="0">
                <a:solidFill>
                  <a:srgbClr val="646464"/>
                </a:solidFill>
                <a:latin typeface="Calibri"/>
                <a:ea typeface="+mn-ea"/>
                <a:cs typeface="+mn-cs"/>
              </a:rPr>
              <a:t>de 2016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21748" y="2680499"/>
            <a:ext cx="6892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5">
                    <a:lumMod val="75000"/>
                  </a:schemeClr>
                </a:solidFill>
              </a:rPr>
              <a:t>Reducción del 72% en el PEF 2017, pone en riesgo los servicios de agua potable y saneamiento</a:t>
            </a:r>
          </a:p>
          <a:p>
            <a:pPr algn="ctr"/>
            <a:r>
              <a:rPr lang="es-ES" sz="3600" b="1" dirty="0">
                <a:solidFill>
                  <a:schemeClr val="accent5">
                    <a:lumMod val="75000"/>
                  </a:schemeClr>
                </a:solidFill>
              </a:rPr>
              <a:t>en el país</a:t>
            </a:r>
          </a:p>
          <a:p>
            <a:pPr algn="ctr"/>
            <a:endParaRPr lang="es-E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38487" y="26952"/>
            <a:ext cx="8749504" cy="1485738"/>
            <a:chOff x="38487" y="26952"/>
            <a:chExt cx="8749504" cy="1485738"/>
          </a:xfrm>
        </p:grpSpPr>
        <p:pic>
          <p:nvPicPr>
            <p:cNvPr id="4" name="Imagen 3" descr="LOGO Anea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7" y="26952"/>
              <a:ext cx="1462527" cy="1392213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1501015" y="312362"/>
              <a:ext cx="7286976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accent1">
                      <a:lumMod val="75000"/>
                    </a:schemeClr>
                  </a:solidFill>
                  <a:latin typeface="Arial Narrow"/>
                  <a:cs typeface="Arial Narrow"/>
                </a:rPr>
                <a:t>ASOCIACIÓN NACIONAL DE EMPRESAS </a:t>
              </a:r>
            </a:p>
            <a:p>
              <a:pPr algn="ctr"/>
              <a:r>
                <a:rPr lang="es-ES" sz="2400" b="1" dirty="0">
                  <a:solidFill>
                    <a:schemeClr val="accent1">
                      <a:lumMod val="75000"/>
                    </a:schemeClr>
                  </a:solidFill>
                  <a:latin typeface="Arial Narrow"/>
                  <a:cs typeface="Arial Narrow"/>
                </a:rPr>
                <a:t>DE AGUA Y SANEAMIENTO, A.C.</a:t>
              </a:r>
            </a:p>
            <a:p>
              <a:pPr algn="ctr"/>
              <a:endParaRPr lang="es-E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0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41125"/>
            <a:ext cx="8229600" cy="800199"/>
          </a:xfrm>
        </p:spPr>
        <p:txBody>
          <a:bodyPr>
            <a:normAutofit/>
          </a:bodyPr>
          <a:lstStyle/>
          <a:p>
            <a:r>
              <a:rPr lang="es-ES" sz="2400" dirty="0"/>
              <a:t>Muchos otros se afectan con variaciones hasta del 42%:</a:t>
            </a:r>
          </a:p>
        </p:txBody>
      </p:sp>
      <p:pic>
        <p:nvPicPr>
          <p:cNvPr id="4" name="Imagen 3" descr="Captura de pantalla 2016-10-10 a las 22.45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1" y="641433"/>
            <a:ext cx="8837181" cy="6009283"/>
          </a:xfrm>
          <a:prstGeom prst="rect">
            <a:avLst/>
          </a:prstGeom>
        </p:spPr>
      </p:pic>
      <p:sp>
        <p:nvSpPr>
          <p:cNvPr id="5" name="Marco 4"/>
          <p:cNvSpPr/>
          <p:nvPr/>
        </p:nvSpPr>
        <p:spPr>
          <a:xfrm>
            <a:off x="148621" y="1975810"/>
            <a:ext cx="8837181" cy="28225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477" y="10023"/>
            <a:ext cx="8696392" cy="1143000"/>
          </a:xfrm>
        </p:spPr>
        <p:txBody>
          <a:bodyPr>
            <a:noAutofit/>
          </a:bodyPr>
          <a:lstStyle/>
          <a:p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000" b="1" dirty="0"/>
              <a:t>PERO SON LOS ORGANISMOS OPERADORES LOS MAS AFECTADOS CON 72% !!! :</a:t>
            </a:r>
            <a:br>
              <a:rPr lang="es-ES" sz="2000" b="1" dirty="0"/>
            </a:br>
            <a:r>
              <a:rPr lang="es-ES" sz="2400" dirty="0"/>
              <a:t> </a:t>
            </a:r>
            <a:br>
              <a:rPr lang="es-ES" sz="2400" dirty="0"/>
            </a:br>
            <a:r>
              <a:rPr lang="es-ES" sz="1800" dirty="0"/>
              <a:t>SUBSIDIOS POR EJERCER LAS ENTIDADES FEDERATIVAS GASTO FEDERAL 2016-2017  </a:t>
            </a:r>
            <a:br>
              <a:rPr lang="es-ES" sz="1800" dirty="0"/>
            </a:br>
            <a:r>
              <a:rPr lang="es-ES" sz="1800" dirty="0"/>
              <a:t>VARIACIÓN NOMINAL</a:t>
            </a:r>
          </a:p>
        </p:txBody>
      </p:sp>
      <p:pic>
        <p:nvPicPr>
          <p:cNvPr id="3" name="Imagen 2" descr="Captura de pantalla 2016-10-10 a las 22.52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594647"/>
            <a:ext cx="75565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0"/>
            <a:ext cx="7945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19" y="188004"/>
            <a:ext cx="8845246" cy="59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latin typeface="Arial Narrow"/>
                <a:cs typeface="Arial Narrow"/>
              </a:rPr>
              <a:t>Estimación de necesidades de inversión en el subsector agua y saneamiento y comparativo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87933" y="5892148"/>
            <a:ext cx="8098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Las necesidades del sector agua, drenaje y saneamiento fueron calculados por ANEAS con base en el Programa Nacional Hídrico y la Agenda 20-30 de CONAGUA.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6" y="1586284"/>
            <a:ext cx="7262190" cy="41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261760"/>
            <a:ext cx="7772400" cy="1362075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CONCLUSIONES DE LA PROBLEMÁTICA DEL RECORTE PRESUPUESTAL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761573"/>
            <a:ext cx="7772400" cy="1500187"/>
          </a:xfrm>
        </p:spPr>
        <p:txBody>
          <a:bodyPr/>
          <a:lstStyle/>
          <a:p>
            <a:r>
              <a:rPr lang="es-ES" dirty="0"/>
              <a:t>Reducción del 72% en el PEF 2017, pone en riesgo los </a:t>
            </a:r>
          </a:p>
          <a:p>
            <a:r>
              <a:rPr lang="es-ES" dirty="0"/>
              <a:t>servicios de agua potable y saneamiento en el país.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38487" y="26952"/>
            <a:ext cx="8749504" cy="1485738"/>
            <a:chOff x="38487" y="26952"/>
            <a:chExt cx="8749504" cy="1485738"/>
          </a:xfrm>
        </p:grpSpPr>
        <p:pic>
          <p:nvPicPr>
            <p:cNvPr id="6" name="Imagen 5" descr="LOGO Anea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7" y="26952"/>
              <a:ext cx="1462527" cy="1392213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1501015" y="312362"/>
              <a:ext cx="7286976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accent1">
                      <a:lumMod val="75000"/>
                    </a:schemeClr>
                  </a:solidFill>
                  <a:latin typeface="Arial Narrow"/>
                  <a:cs typeface="Arial Narrow"/>
                </a:rPr>
                <a:t>ASOCIACIÓN NACIONAL DE EMPRESAS </a:t>
              </a:r>
            </a:p>
            <a:p>
              <a:pPr algn="ctr"/>
              <a:r>
                <a:rPr lang="es-ES" sz="2400" b="1" dirty="0">
                  <a:solidFill>
                    <a:schemeClr val="accent1">
                      <a:lumMod val="75000"/>
                    </a:schemeClr>
                  </a:solidFill>
                  <a:latin typeface="Arial Narrow"/>
                  <a:cs typeface="Arial Narrow"/>
                </a:rPr>
                <a:t>DE AGUA Y SANEAMIENTO, A.C.</a:t>
              </a:r>
            </a:p>
            <a:p>
              <a:pPr algn="ctr"/>
              <a:endParaRPr lang="es-E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4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CONCLUSIONES SOBRE LA REDUCCIÓN DEL 72% DEL PEF AL SUBSECTOR AGUA POTABLE, DRENAJE Y SANEAMIENTO</a:t>
            </a:r>
          </a:p>
        </p:txBody>
      </p:sp>
      <p:pic>
        <p:nvPicPr>
          <p:cNvPr id="6" name="Marcador de contenido 5" descr="Tambos de agua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r="16287"/>
          <a:stretch>
            <a:fillRect/>
          </a:stretch>
        </p:blipFill>
        <p:spPr>
          <a:xfrm>
            <a:off x="457200" y="1600200"/>
            <a:ext cx="4038600" cy="4697693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9769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dirty="0"/>
              <a:t>El contexto económico internacional y nacional hace comprensible un planteo de reducción en el Presupuesto de Egresos de la Federación (PEF) 2017. El punto es con qué criterios se determina a cuáles rubros reducir qué porcentaje.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Los recursos de los programas federales como PROAGUA son insuficientes para resolver los problemas de abasto y saneamiento del país. Sin embargo, son necesarios para apoyar en el mantenimiento de  niveles de servicio e ir atendiendo prioridades.</a:t>
            </a:r>
          </a:p>
          <a:p>
            <a:pPr algn="just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03709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CONCLUSIONES SOBRE LA REDUCCIÓN DEL 72% DEL PEF AL SUBSECTOR AGUA POTABLE, DRENAJE Y SANEAMIENTO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ES" dirty="0"/>
              <a:t>La reducción del 72% al presupuesto de apoyo a los organismos operadores en </a:t>
            </a:r>
            <a:r>
              <a:rPr lang="es-ES" b="1" dirty="0"/>
              <a:t>incomprensible</a:t>
            </a:r>
            <a:r>
              <a:rPr lang="es-ES" dirty="0"/>
              <a:t> e </a:t>
            </a:r>
            <a:r>
              <a:rPr lang="es-ES" b="1" dirty="0"/>
              <a:t>inadmisible</a:t>
            </a:r>
            <a:r>
              <a:rPr lang="es-ES" dirty="0"/>
              <a:t> al tratarse de un subsector que representa una necesidad básica, indispensable para la salud, calidad de vida y bienestar de la población.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Sobre todo, habiendo tantas deficiencias por corregir en materia de cobertura y calidad de los </a:t>
            </a:r>
            <a:r>
              <a:rPr lang="es-ES" b="1" dirty="0"/>
              <a:t>servicios que se prestan inadecuadamente </a:t>
            </a:r>
            <a:r>
              <a:rPr lang="es-ES" dirty="0"/>
              <a:t>a millones de mexicanos.</a:t>
            </a:r>
          </a:p>
        </p:txBody>
      </p:sp>
      <p:pic>
        <p:nvPicPr>
          <p:cNvPr id="5" name="Marcador de contenido 4" descr="Insurgentes Nte y Av Ticomán inundado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0" r="230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69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CONCLUSIONES SOBRE LA REDUCCIÓN DEL 72% DEL PEF AL SUBSECTOR AGUA POTABLE, DRENAJE Y SANEAMIENTO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1533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dirty="0"/>
              <a:t>Durante el primer semestre del año 2012 se incorporó a nuestra Constitución el derecho humano al agua. Al tratarse de un derecho están obligados los criterios de universalidad, interdependencia, indivisibilidad y </a:t>
            </a:r>
            <a:r>
              <a:rPr lang="es-ES" b="1" dirty="0"/>
              <a:t>progresividad</a:t>
            </a:r>
            <a:r>
              <a:rPr lang="es-ES" dirty="0"/>
              <a:t>. </a:t>
            </a:r>
          </a:p>
          <a:p>
            <a:pPr algn="just"/>
            <a:r>
              <a:rPr lang="es-ES" dirty="0"/>
              <a:t>El cumplimiento de este derecho no obliga SOLO a los organismos operadores, sino también a las </a:t>
            </a:r>
            <a:r>
              <a:rPr lang="es-ES" b="1" dirty="0"/>
              <a:t>autoridades de todos los niveles y a los propios legisladores </a:t>
            </a:r>
            <a:r>
              <a:rPr lang="es-ES" dirty="0"/>
              <a:t>a procurar un avance progresivo de su cumplimiento.</a:t>
            </a:r>
          </a:p>
          <a:p>
            <a:pPr algn="just"/>
            <a:r>
              <a:rPr lang="es-ES" dirty="0"/>
              <a:t>El recorte al presupuesto representa una regresión contraria a la disposición constitucional.</a:t>
            </a:r>
          </a:p>
          <a:p>
            <a:pPr algn="just"/>
            <a:endParaRPr lang="es-ES" dirty="0"/>
          </a:p>
        </p:txBody>
      </p:sp>
      <p:pic>
        <p:nvPicPr>
          <p:cNvPr id="5" name="Marcador de contenido 4" descr="Agua - vaso 3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7" r="15437"/>
          <a:stretch>
            <a:fillRect/>
          </a:stretch>
        </p:blipFill>
        <p:spPr>
          <a:xfrm>
            <a:off x="457200" y="1600200"/>
            <a:ext cx="4038600" cy="4714875"/>
          </a:xfrm>
        </p:spPr>
      </p:pic>
    </p:spTree>
    <p:extLst>
      <p:ext uri="{BB962C8B-B14F-4D97-AF65-F5344CB8AC3E}">
        <p14:creationId xmlns:p14="http://schemas.microsoft.com/office/powerpoint/2010/main" val="24269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CONCLUSIONES SOBRE LA REDUCCIÓN DEL 72% DEL PEF AL SUBSECTOR AGUA POTABLE, DRENAJE Y SANEAMIENTO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ES" dirty="0"/>
              <a:t>El recorte enviado a la Cámara de Diputados por el Ejecutivo Federal no solo afectaría temas de salud, bienestar y calidad de vida de los mexicanos.</a:t>
            </a:r>
          </a:p>
          <a:p>
            <a:pPr algn="just"/>
            <a:r>
              <a:rPr lang="es-ES" dirty="0"/>
              <a:t>Al agua también se la ha denominado como asunto de </a:t>
            </a:r>
            <a:r>
              <a:rPr lang="es-ES" b="1" dirty="0"/>
              <a:t>Seguridad Nacional</a:t>
            </a:r>
            <a:r>
              <a:rPr lang="es-ES" dirty="0"/>
              <a:t>, ya que es factor de </a:t>
            </a:r>
            <a:r>
              <a:rPr lang="es-ES" b="1" dirty="0"/>
              <a:t>estabilidad social</a:t>
            </a:r>
            <a:r>
              <a:rPr lang="es-ES" dirty="0"/>
              <a:t>. Ninguna comunidad se queda con los brazos cruzados cuando le falta el servicio básico.</a:t>
            </a:r>
          </a:p>
        </p:txBody>
      </p:sp>
      <p:pic>
        <p:nvPicPr>
          <p:cNvPr id="5" name="Marcador de contenido 4" descr="San_Bartolo_Ameyalco-gresca-enfrentamiento-granaderos-vecinos_MILIMA20140521_0483_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8" r="197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69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738067"/>
            <a:ext cx="7772400" cy="1362075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ANÁLISIS DE LA SITUACIÓN DEL SUBSECTOR AGUA POTABLE Y SANEAMIENTO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3237880"/>
            <a:ext cx="7772400" cy="1500187"/>
          </a:xfrm>
        </p:spPr>
        <p:txBody>
          <a:bodyPr/>
          <a:lstStyle/>
          <a:p>
            <a:r>
              <a:rPr lang="es-ES" dirty="0"/>
              <a:t>Reducción del 72% en el PEF 2017, pone en riesgo los </a:t>
            </a:r>
          </a:p>
          <a:p>
            <a:r>
              <a:rPr lang="es-ES" dirty="0"/>
              <a:t>servicios de agua potable y saneamiento en el país.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38487" y="26952"/>
            <a:ext cx="8749504" cy="1485738"/>
            <a:chOff x="38487" y="26952"/>
            <a:chExt cx="8749504" cy="1485738"/>
          </a:xfrm>
        </p:grpSpPr>
        <p:pic>
          <p:nvPicPr>
            <p:cNvPr id="6" name="Imagen 5" descr="LOGO Anea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7" y="26952"/>
              <a:ext cx="1462527" cy="1392213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1501015" y="312362"/>
              <a:ext cx="7286976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accent1">
                      <a:lumMod val="75000"/>
                    </a:schemeClr>
                  </a:solidFill>
                  <a:latin typeface="Arial Narrow"/>
                  <a:cs typeface="Arial Narrow"/>
                </a:rPr>
                <a:t>ASOCIACIÓN NACIONAL DE EMPRESAS </a:t>
              </a:r>
            </a:p>
            <a:p>
              <a:pPr algn="ctr"/>
              <a:r>
                <a:rPr lang="es-ES" sz="2400" b="1" dirty="0">
                  <a:solidFill>
                    <a:schemeClr val="accent1">
                      <a:lumMod val="75000"/>
                    </a:schemeClr>
                  </a:solidFill>
                  <a:latin typeface="Arial Narrow"/>
                  <a:cs typeface="Arial Narrow"/>
                </a:rPr>
                <a:t>DE AGUA Y SANEAMIENTO, A.C.</a:t>
              </a:r>
            </a:p>
            <a:p>
              <a:pPr algn="ctr"/>
              <a:endParaRPr lang="es-E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4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CONCLUSIONES SOBRE LA REDUCCIÓN DEL 72% DEL PEF AL SUBSECTOR AGUA POTABLE, DRENAJE Y SANEAMIENTO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938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dirty="0"/>
              <a:t>Existen voces que exigen una mayor eficiencia y capacidad de los organismos operadores. En ANEAS somos los primeros en reconocerlo y reclamarlo.</a:t>
            </a:r>
          </a:p>
          <a:p>
            <a:pPr algn="just"/>
            <a:r>
              <a:rPr lang="es-ES" dirty="0"/>
              <a:t>Sí se requiere una </a:t>
            </a:r>
            <a:r>
              <a:rPr lang="es-ES" dirty="0" err="1"/>
              <a:t>trans</a:t>
            </a:r>
            <a:r>
              <a:rPr lang="es-ES" dirty="0"/>
              <a:t>-formación para mejorar el subsector, pero eso </a:t>
            </a:r>
            <a:r>
              <a:rPr lang="es-ES" b="1" dirty="0"/>
              <a:t>obliga a resolver un modelo de gestión que involucra todos los órdenes de gobierno. </a:t>
            </a:r>
            <a:r>
              <a:rPr lang="es-ES" dirty="0"/>
              <a:t> </a:t>
            </a:r>
          </a:p>
          <a:p>
            <a:pPr algn="just"/>
            <a:r>
              <a:rPr lang="es-ES" dirty="0"/>
              <a:t>Se debe </a:t>
            </a:r>
            <a:r>
              <a:rPr lang="es-ES" b="1" dirty="0"/>
              <a:t>cambiar el modelo nacional </a:t>
            </a:r>
            <a:r>
              <a:rPr lang="es-ES" dirty="0"/>
              <a:t>y con ello las legislaciones federal y estatales.  Los organismos operadores no podrán resolverlo bajo las reglas actuales.</a:t>
            </a:r>
          </a:p>
          <a:p>
            <a:pPr algn="just"/>
            <a:r>
              <a:rPr lang="es-ES" dirty="0"/>
              <a:t>Entre tanto, la población exige los servicios.</a:t>
            </a:r>
          </a:p>
        </p:txBody>
      </p:sp>
      <p:pic>
        <p:nvPicPr>
          <p:cNvPr id="5" name="Marcador de contenido 4" descr="Medidores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r="7952"/>
          <a:stretch>
            <a:fillRect/>
          </a:stretch>
        </p:blipFill>
        <p:spPr>
          <a:xfrm>
            <a:off x="457200" y="1600200"/>
            <a:ext cx="4038600" cy="4909387"/>
          </a:xfrm>
        </p:spPr>
      </p:pic>
    </p:spTree>
    <p:extLst>
      <p:ext uri="{BB962C8B-B14F-4D97-AF65-F5344CB8AC3E}">
        <p14:creationId xmlns:p14="http://schemas.microsoft.com/office/powerpoint/2010/main" val="34946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Estadísticas del abastecimiento de agua en la República Mexicana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3840" y="6259842"/>
            <a:ext cx="908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FUENTE: Encuesta Nacional de Hogares, realizada en 2015 por INEGI en 232 municipios del país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29" y="1601197"/>
            <a:ext cx="4377683" cy="43613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775" y="1601197"/>
            <a:ext cx="4377683" cy="436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Estadísticas del abastecimiento de agua en la República Mexicana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3840" y="6259842"/>
            <a:ext cx="908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FUENTE: Encuesta Nacional de Hogares, realizada en 2015 por INEGI en 232 municipios del país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886" r="20953"/>
          <a:stretch/>
        </p:blipFill>
        <p:spPr>
          <a:xfrm>
            <a:off x="177478" y="1958169"/>
            <a:ext cx="4027194" cy="38457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7935" r="13860"/>
          <a:stretch/>
        </p:blipFill>
        <p:spPr>
          <a:xfrm>
            <a:off x="4586469" y="1958170"/>
            <a:ext cx="4355664" cy="38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/>
              <a:t>Estadísticas de drenaje y tratamiento en la República Mexicana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3861" r="18225"/>
          <a:stretch/>
        </p:blipFill>
        <p:spPr>
          <a:xfrm>
            <a:off x="4586469" y="1958168"/>
            <a:ext cx="4336992" cy="38457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702" r="17656"/>
          <a:stretch/>
        </p:blipFill>
        <p:spPr>
          <a:xfrm>
            <a:off x="177478" y="1958170"/>
            <a:ext cx="4161897" cy="38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946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Arial Narrow"/>
                <a:cs typeface="Arial Narrow"/>
              </a:rPr>
              <a:t>Grandes problemas por resolver en materia hídrica: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61841791"/>
              </p:ext>
            </p:extLst>
          </p:nvPr>
        </p:nvGraphicFramePr>
        <p:xfrm>
          <a:off x="994799" y="1234883"/>
          <a:ext cx="7401709" cy="527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52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26176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ANÁLISIS DEL PEF 2017 </a:t>
            </a:r>
            <a:br>
              <a:rPr lang="es-ES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Y LOS EFECTOS DEL RECORTE DE 72% </a:t>
            </a:r>
            <a:br>
              <a:rPr lang="es-ES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AL SUBSECTOR AGUA POTABLE Y SANEAMIENTO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761573"/>
            <a:ext cx="7772400" cy="1500187"/>
          </a:xfrm>
        </p:spPr>
        <p:txBody>
          <a:bodyPr/>
          <a:lstStyle/>
          <a:p>
            <a:r>
              <a:rPr lang="es-ES" dirty="0"/>
              <a:t>Reducción del 72% en el PEF 2017, pone en riesgo los </a:t>
            </a:r>
          </a:p>
          <a:p>
            <a:r>
              <a:rPr lang="es-ES" dirty="0"/>
              <a:t>servicios de agua potable y saneamiento en el país.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38487" y="26952"/>
            <a:ext cx="8749504" cy="1485738"/>
            <a:chOff x="38487" y="26952"/>
            <a:chExt cx="8749504" cy="1485738"/>
          </a:xfrm>
        </p:grpSpPr>
        <p:pic>
          <p:nvPicPr>
            <p:cNvPr id="6" name="Imagen 5" descr="LOGO Anea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7" y="26952"/>
              <a:ext cx="1462527" cy="1392213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1501015" y="312362"/>
              <a:ext cx="7286976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accent1">
                      <a:lumMod val="75000"/>
                    </a:schemeClr>
                  </a:solidFill>
                  <a:latin typeface="Arial Narrow"/>
                  <a:cs typeface="Arial Narrow"/>
                </a:rPr>
                <a:t>ASOCIACIÓN NACIONAL DE EMPRESAS </a:t>
              </a:r>
            </a:p>
            <a:p>
              <a:pPr algn="ctr"/>
              <a:r>
                <a:rPr lang="es-ES" sz="2400" b="1" dirty="0">
                  <a:solidFill>
                    <a:schemeClr val="accent1">
                      <a:lumMod val="75000"/>
                    </a:schemeClr>
                  </a:solidFill>
                  <a:latin typeface="Arial Narrow"/>
                  <a:cs typeface="Arial Narrow"/>
                </a:rPr>
                <a:t>DE AGUA Y SANEAMIENTO, A.C.</a:t>
              </a:r>
            </a:p>
            <a:p>
              <a:pPr algn="ctr"/>
              <a:endParaRPr lang="es-E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4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COMPARATIVO PEF 2016 Y 2017</a:t>
            </a:r>
            <a:br>
              <a:rPr lang="es-ES" dirty="0"/>
            </a:br>
            <a:r>
              <a:rPr lang="es-ES" sz="2700" dirty="0"/>
              <a:t>(con una inflación del 3.8% se </a:t>
            </a:r>
            <a:r>
              <a:rPr lang="es-ES" sz="2700" dirty="0" err="1"/>
              <a:t>tien</a:t>
            </a:r>
            <a:r>
              <a:rPr lang="es-ES" sz="2700" dirty="0"/>
              <a:t> una disminución </a:t>
            </a:r>
            <a:br>
              <a:rPr lang="es-ES" sz="2700" dirty="0"/>
            </a:br>
            <a:r>
              <a:rPr lang="es-ES" sz="2700" dirty="0"/>
              <a:t>en términos reales del 1.7%)</a:t>
            </a:r>
          </a:p>
        </p:txBody>
      </p:sp>
      <p:graphicFrame>
        <p:nvGraphicFramePr>
          <p:cNvPr id="3" name="Chart 57"/>
          <p:cNvGraphicFramePr/>
          <p:nvPr>
            <p:extLst>
              <p:ext uri="{D42A27DB-BD31-4B8C-83A1-F6EECF244321}">
                <p14:modId xmlns:p14="http://schemas.microsoft.com/office/powerpoint/2010/main" val="2422129530"/>
              </p:ext>
            </p:extLst>
          </p:nvPr>
        </p:nvGraphicFramePr>
        <p:xfrm>
          <a:off x="457200" y="1777962"/>
          <a:ext cx="8167199" cy="449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5.png" descr="FLECHA ARRIBA 2.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5384" y="4338580"/>
            <a:ext cx="1533546" cy="9290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39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" y="-141125"/>
            <a:ext cx="8229600" cy="800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Muchos sectores tuvieron incluso incrementos: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421920" y="623792"/>
            <a:ext cx="8188680" cy="6181285"/>
            <a:chOff x="421920" y="659074"/>
            <a:chExt cx="8188680" cy="6181285"/>
          </a:xfrm>
        </p:grpSpPr>
        <p:pic>
          <p:nvPicPr>
            <p:cNvPr id="6" name="Imagen 5" descr="Captura de pantalla 2016-10-10 a las 22.44.1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920" y="946653"/>
              <a:ext cx="8153400" cy="5893706"/>
            </a:xfrm>
            <a:prstGeom prst="rect">
              <a:avLst/>
            </a:prstGeom>
          </p:spPr>
        </p:pic>
        <p:pic>
          <p:nvPicPr>
            <p:cNvPr id="7" name="Imagen 6" descr="Captura de pantalla 2016-10-10 a las 22.48.3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59074"/>
              <a:ext cx="8153400" cy="292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51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809</Words>
  <Application>Microsoft Office PowerPoint</Application>
  <PresentationFormat>Presentación en pantalla (4:3)</PresentationFormat>
  <Paragraphs>57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Arial Narrow</vt:lpstr>
      <vt:lpstr>Calibri</vt:lpstr>
      <vt:lpstr>Tema de Office</vt:lpstr>
      <vt:lpstr>Presentación de PowerPoint</vt:lpstr>
      <vt:lpstr>ANÁLISIS DE LA SITUACIÓN DEL SUBSECTOR AGUA POTABLE Y SANEAMIENTO</vt:lpstr>
      <vt:lpstr>Estadísticas del abastecimiento de agua en la República Mexicana</vt:lpstr>
      <vt:lpstr>Estadísticas del abastecimiento de agua en la República Mexicana</vt:lpstr>
      <vt:lpstr>Estadísticas de drenaje y tratamiento en la República Mexicana</vt:lpstr>
      <vt:lpstr>Grandes problemas por resolver en materia hídrica:</vt:lpstr>
      <vt:lpstr>ANÁLISIS DEL PEF 2017  Y LOS EFECTOS DEL RECORTE DE 72%  AL SUBSECTOR AGUA POTABLE Y SANEAMIENTO</vt:lpstr>
      <vt:lpstr>COMPARATIVO PEF 2016 Y 2017 (con una inflación del 3.8% se tien una disminución  en términos reales del 1.7%)</vt:lpstr>
      <vt:lpstr>Presentación de PowerPoint</vt:lpstr>
      <vt:lpstr>Muchos otros se afectan con variaciones hasta del 42%:</vt:lpstr>
      <vt:lpstr>  PERO SON LOS ORGANISMOS OPERADORES LOS MAS AFECTADOS CON 72% !!! :   SUBSIDIOS POR EJERCER LAS ENTIDADES FEDERATIVAS GASTO FEDERAL 2016-2017   VARIACIÓN NOMINAL</vt:lpstr>
      <vt:lpstr>Presentación de PowerPoint</vt:lpstr>
      <vt:lpstr>Presentación de PowerPoint</vt:lpstr>
      <vt:lpstr>Estimación de necesidades de inversión en el subsector agua y saneamiento y comparativo</vt:lpstr>
      <vt:lpstr>CONCLUSIONES DE LA PROBLEMÁTICA DEL RECORTE PRESUPUESTAL</vt:lpstr>
      <vt:lpstr>CONCLUSIONES SOBRE LA REDUCCIÓN DEL 72% DEL PEF AL SUBSECTOR AGUA POTABLE, DRENAJE Y SANEAMIENTO</vt:lpstr>
      <vt:lpstr>CONCLUSIONES SOBRE LA REDUCCIÓN DEL 72% DEL PEF AL SUBSECTOR AGUA POTABLE, DRENAJE Y SANEAMIENTO</vt:lpstr>
      <vt:lpstr>CONCLUSIONES SOBRE LA REDUCCIÓN DEL 72% DEL PEF AL SUBSECTOR AGUA POTABLE, DRENAJE Y SANEAMIENTO</vt:lpstr>
      <vt:lpstr>CONCLUSIONES SOBRE LA REDUCCIÓN DEL 72% DEL PEF AL SUBSECTOR AGUA POTABLE, DRENAJE Y SANEAMIENTO</vt:lpstr>
      <vt:lpstr>CONCLUSIONES SOBRE LA REDUCCIÓN DEL 72% DEL PEF AL SUBSECTOR AGUA POTABLE, DRENAJE Y SANEAMIENTO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Ramon Aguirre Diaz</dc:creator>
  <cp:keywords/>
  <dc:description/>
  <cp:lastModifiedBy>Usuario</cp:lastModifiedBy>
  <cp:revision>100</cp:revision>
  <cp:lastPrinted>2014-04-01T04:36:08Z</cp:lastPrinted>
  <dcterms:created xsi:type="dcterms:W3CDTF">2014-03-24T00:55:18Z</dcterms:created>
  <dcterms:modified xsi:type="dcterms:W3CDTF">2016-10-11T23:32:03Z</dcterms:modified>
  <cp:category/>
</cp:coreProperties>
</file>